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sldIdLst>
    <p:sldId id="256" r:id="rId6"/>
    <p:sldId id="264" r:id="rId7"/>
    <p:sldId id="257" r:id="rId8"/>
    <p:sldId id="258" r:id="rId9"/>
    <p:sldId id="259" r:id="rId10"/>
    <p:sldId id="261" r:id="rId11"/>
    <p:sldId id="260"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D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2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Schilte" userId="S::sschilte@stcatherines.net.au::b180ab36-8fbc-4d02-8cb3-9bf8071fb8f6" providerId="AD" clId="Web-{CD3B3FCD-64BE-CE64-3230-6C6AAC76754A}"/>
    <pc:docChg chg="delSld">
      <pc:chgData name="Simone Schilte" userId="S::sschilte@stcatherines.net.au::b180ab36-8fbc-4d02-8cb3-9bf8071fb8f6" providerId="AD" clId="Web-{CD3B3FCD-64BE-CE64-3230-6C6AAC76754A}" dt="2019-04-23T11:21:33.257" v="0"/>
      <pc:docMkLst>
        <pc:docMk/>
      </pc:docMkLst>
      <pc:sldChg chg="del">
        <pc:chgData name="Simone Schilte" userId="S::sschilte@stcatherines.net.au::b180ab36-8fbc-4d02-8cb3-9bf8071fb8f6" providerId="AD" clId="Web-{CD3B3FCD-64BE-CE64-3230-6C6AAC76754A}" dt="2019-04-23T11:21:33.257" v="0"/>
        <pc:sldMkLst>
          <pc:docMk/>
          <pc:sldMk cId="463803601" sldId="263"/>
        </pc:sldMkLst>
      </pc:sldChg>
    </pc:docChg>
  </pc:docChgLst>
  <pc:docChgLst>
    <pc:chgData name="Simone Schilte" userId="S::sschilte@stcatherines.net.au::b180ab36-8fbc-4d02-8cb3-9bf8071fb8f6" providerId="AD" clId="Web-{B973A654-9D4B-6BC0-8B36-DEBB2A4A867C}"/>
    <pc:docChg chg="addSld delSld modSld">
      <pc:chgData name="Simone Schilte" userId="S::sschilte@stcatherines.net.au::b180ab36-8fbc-4d02-8cb3-9bf8071fb8f6" providerId="AD" clId="Web-{B973A654-9D4B-6BC0-8B36-DEBB2A4A867C}" dt="2019-04-02T11:58:18.258" v="23"/>
      <pc:docMkLst>
        <pc:docMk/>
      </pc:docMkLst>
      <pc:sldChg chg="modSp">
        <pc:chgData name="Simone Schilte" userId="S::sschilte@stcatherines.net.au::b180ab36-8fbc-4d02-8cb3-9bf8071fb8f6" providerId="AD" clId="Web-{B973A654-9D4B-6BC0-8B36-DEBB2A4A867C}" dt="2019-04-02T11:51:53.158" v="16" actId="20577"/>
        <pc:sldMkLst>
          <pc:docMk/>
          <pc:sldMk cId="971173722" sldId="257"/>
        </pc:sldMkLst>
        <pc:spChg chg="mod">
          <ac:chgData name="Simone Schilte" userId="S::sschilte@stcatherines.net.au::b180ab36-8fbc-4d02-8cb3-9bf8071fb8f6" providerId="AD" clId="Web-{B973A654-9D4B-6BC0-8B36-DEBB2A4A867C}" dt="2019-04-02T11:51:53.158" v="16" actId="20577"/>
          <ac:spMkLst>
            <pc:docMk/>
            <pc:sldMk cId="971173722" sldId="257"/>
            <ac:spMk id="4" creationId="{00000000-0000-0000-0000-000000000000}"/>
          </ac:spMkLst>
        </pc:spChg>
      </pc:sldChg>
      <pc:sldChg chg="addSp delSp mod setBg delDesignElem">
        <pc:chgData name="Simone Schilte" userId="S::sschilte@stcatherines.net.au::b180ab36-8fbc-4d02-8cb3-9bf8071fb8f6" providerId="AD" clId="Web-{B973A654-9D4B-6BC0-8B36-DEBB2A4A867C}" dt="2019-04-02T11:58:18.258" v="23"/>
        <pc:sldMkLst>
          <pc:docMk/>
          <pc:sldMk cId="463803601" sldId="263"/>
        </pc:sldMkLst>
        <pc:spChg chg="add">
          <ac:chgData name="Simone Schilte" userId="S::sschilte@stcatherines.net.au::b180ab36-8fbc-4d02-8cb3-9bf8071fb8f6" providerId="AD" clId="Web-{B973A654-9D4B-6BC0-8B36-DEBB2A4A867C}" dt="2019-04-02T11:57:25.430" v="21"/>
          <ac:spMkLst>
            <pc:docMk/>
            <pc:sldMk cId="463803601" sldId="263"/>
            <ac:spMk id="9" creationId="{01520B72-94C4-4ABB-AC64-A3382705BE06}"/>
          </ac:spMkLst>
        </pc:spChg>
        <pc:spChg chg="add">
          <ac:chgData name="Simone Schilte" userId="S::sschilte@stcatherines.net.au::b180ab36-8fbc-4d02-8cb3-9bf8071fb8f6" providerId="AD" clId="Web-{B973A654-9D4B-6BC0-8B36-DEBB2A4A867C}" dt="2019-04-02T11:57:25.430" v="21"/>
          <ac:spMkLst>
            <pc:docMk/>
            <pc:sldMk cId="463803601" sldId="263"/>
            <ac:spMk id="11" creationId="{9A64CBFD-D6E8-4E6A-8F66-1948BED33157}"/>
          </ac:spMkLst>
        </pc:spChg>
        <pc:graphicFrameChg chg="add del">
          <ac:chgData name="Simone Schilte" userId="S::sschilte@stcatherines.net.au::b180ab36-8fbc-4d02-8cb3-9bf8071fb8f6" providerId="AD" clId="Web-{B973A654-9D4B-6BC0-8B36-DEBB2A4A867C}" dt="2019-04-02T11:57:25.430" v="21"/>
          <ac:graphicFrameMkLst>
            <pc:docMk/>
            <pc:sldMk cId="463803601" sldId="263"/>
            <ac:graphicFrameMk id="4" creationId="{00000000-0000-0000-0000-000000000000}"/>
          </ac:graphicFrameMkLst>
        </pc:graphicFrameChg>
      </pc:sldChg>
      <pc:sldChg chg="addSp modSp new del">
        <pc:chgData name="Simone Schilte" userId="S::sschilte@stcatherines.net.au::b180ab36-8fbc-4d02-8cb3-9bf8071fb8f6" providerId="AD" clId="Web-{B973A654-9D4B-6BC0-8B36-DEBB2A4A867C}" dt="2019-04-02T11:57:33.711" v="22"/>
        <pc:sldMkLst>
          <pc:docMk/>
          <pc:sldMk cId="3117313654" sldId="266"/>
        </pc:sldMkLst>
        <pc:graphicFrameChg chg="add mod">
          <ac:chgData name="Simone Schilte" userId="S::sschilte@stcatherines.net.au::b180ab36-8fbc-4d02-8cb3-9bf8071fb8f6" providerId="AD" clId="Web-{B973A654-9D4B-6BC0-8B36-DEBB2A4A867C}" dt="2019-04-02T11:57:15.304" v="20"/>
          <ac:graphicFrameMkLst>
            <pc:docMk/>
            <pc:sldMk cId="3117313654" sldId="266"/>
            <ac:graphicFrameMk id="3" creationId="{A6A5F76B-CB62-4E5D-89B2-559FE6F44465}"/>
          </ac:graphicFrameMkLst>
        </pc:graphicFrameChg>
      </pc:sldChg>
    </pc:docChg>
  </pc:docChgLst>
  <pc:docChgLst>
    <pc:chgData name="Simone Schilte" userId="S::sschilte@stcatherines.net.au::b180ab36-8fbc-4d02-8cb3-9bf8071fb8f6" providerId="AD" clId="Web-{E7302D75-D347-D920-A625-784D5962557C}"/>
    <pc:docChg chg="modSld">
      <pc:chgData name="Simone Schilte" userId="S::sschilte@stcatherines.net.au::b180ab36-8fbc-4d02-8cb3-9bf8071fb8f6" providerId="AD" clId="Web-{E7302D75-D347-D920-A625-784D5962557C}" dt="2019-04-02T11:35:41.803" v="158"/>
      <pc:docMkLst>
        <pc:docMk/>
      </pc:docMkLst>
      <pc:sldChg chg="modSp">
        <pc:chgData name="Simone Schilte" userId="S::sschilte@stcatherines.net.au::b180ab36-8fbc-4d02-8cb3-9bf8071fb8f6" providerId="AD" clId="Web-{E7302D75-D347-D920-A625-784D5962557C}" dt="2019-04-02T11:33:21.662" v="74" actId="14100"/>
        <pc:sldMkLst>
          <pc:docMk/>
          <pc:sldMk cId="971173722" sldId="257"/>
        </pc:sldMkLst>
        <pc:spChg chg="mod">
          <ac:chgData name="Simone Schilte" userId="S::sschilte@stcatherines.net.au::b180ab36-8fbc-4d02-8cb3-9bf8071fb8f6" providerId="AD" clId="Web-{E7302D75-D347-D920-A625-784D5962557C}" dt="2019-04-02T11:33:18.272" v="72" actId="20577"/>
          <ac:spMkLst>
            <pc:docMk/>
            <pc:sldMk cId="971173722" sldId="257"/>
            <ac:spMk id="4" creationId="{00000000-0000-0000-0000-000000000000}"/>
          </ac:spMkLst>
        </pc:spChg>
        <pc:picChg chg="mod">
          <ac:chgData name="Simone Schilte" userId="S::sschilte@stcatherines.net.au::b180ab36-8fbc-4d02-8cb3-9bf8071fb8f6" providerId="AD" clId="Web-{E7302D75-D347-D920-A625-784D5962557C}" dt="2019-04-02T11:33:21.662" v="74" actId="14100"/>
          <ac:picMkLst>
            <pc:docMk/>
            <pc:sldMk cId="971173722" sldId="257"/>
            <ac:picMk id="6148" creationId="{00000000-0000-0000-0000-000000000000}"/>
          </ac:picMkLst>
        </pc:picChg>
      </pc:sldChg>
      <pc:sldChg chg="modSp">
        <pc:chgData name="Simone Schilte" userId="S::sschilte@stcatherines.net.au::b180ab36-8fbc-4d02-8cb3-9bf8071fb8f6" providerId="AD" clId="Web-{E7302D75-D347-D920-A625-784D5962557C}" dt="2019-04-02T11:35:41.803" v="158"/>
        <pc:sldMkLst>
          <pc:docMk/>
          <pc:sldMk cId="463803601" sldId="263"/>
        </pc:sldMkLst>
        <pc:graphicFrameChg chg="mod modGraphic">
          <ac:chgData name="Simone Schilte" userId="S::sschilte@stcatherines.net.au::b180ab36-8fbc-4d02-8cb3-9bf8071fb8f6" providerId="AD" clId="Web-{E7302D75-D347-D920-A625-784D5962557C}" dt="2019-04-02T11:35:41.803" v="158"/>
          <ac:graphicFrameMkLst>
            <pc:docMk/>
            <pc:sldMk cId="463803601" sldId="263"/>
            <ac:graphicFrameMk id="4" creationId="{00000000-0000-0000-0000-000000000000}"/>
          </ac:graphicFrameMkLst>
        </pc:graphicFrameChg>
      </pc:sldChg>
    </pc:docChg>
  </pc:docChgLst>
  <pc:docChgLst>
    <pc:chgData name="Simone Schilte" userId="S::sschilte@stcatherines.net.au::b180ab36-8fbc-4d02-8cb3-9bf8071fb8f6" providerId="AD" clId="Web-{A250A825-7396-6CE7-31F4-3B767B155614}"/>
    <pc:docChg chg="modSld">
      <pc:chgData name="Simone Schilte" userId="S::sschilte@stcatherines.net.au::b180ab36-8fbc-4d02-8cb3-9bf8071fb8f6" providerId="AD" clId="Web-{A250A825-7396-6CE7-31F4-3B767B155614}" dt="2019-04-23T11:01:22.869" v="3" actId="14100"/>
      <pc:docMkLst>
        <pc:docMk/>
      </pc:docMkLst>
      <pc:sldChg chg="modSp">
        <pc:chgData name="Simone Schilte" userId="S::sschilte@stcatherines.net.au::b180ab36-8fbc-4d02-8cb3-9bf8071fb8f6" providerId="AD" clId="Web-{A250A825-7396-6CE7-31F4-3B767B155614}" dt="2019-04-23T11:01:22.869" v="3" actId="14100"/>
        <pc:sldMkLst>
          <pc:docMk/>
          <pc:sldMk cId="971173722" sldId="257"/>
        </pc:sldMkLst>
        <pc:spChg chg="mod">
          <ac:chgData name="Simone Schilte" userId="S::sschilte@stcatherines.net.au::b180ab36-8fbc-4d02-8cb3-9bf8071fb8f6" providerId="AD" clId="Web-{A250A825-7396-6CE7-31F4-3B767B155614}" dt="2019-04-23T11:01:16.619" v="1" actId="20577"/>
          <ac:spMkLst>
            <pc:docMk/>
            <pc:sldMk cId="971173722" sldId="257"/>
            <ac:spMk id="4" creationId="{00000000-0000-0000-0000-000000000000}"/>
          </ac:spMkLst>
        </pc:spChg>
        <pc:picChg chg="mod">
          <ac:chgData name="Simone Schilte" userId="S::sschilte@stcatherines.net.au::b180ab36-8fbc-4d02-8cb3-9bf8071fb8f6" providerId="AD" clId="Web-{A250A825-7396-6CE7-31F4-3B767B155614}" dt="2019-04-23T11:01:22.869" v="3" actId="14100"/>
          <ac:picMkLst>
            <pc:docMk/>
            <pc:sldMk cId="971173722" sldId="257"/>
            <ac:picMk id="6148"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rgbClr val="90DEE4"/>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4/23/2019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janegoodall.org.au/" TargetMode="External"/><Relationship Id="rId7" Type="http://schemas.openxmlformats.org/officeDocument/2006/relationships/hyperlink" Target="https://www.facebook.com/aplus/videos/274309656797553/" TargetMode="External"/><Relationship Id="rId2" Type="http://schemas.openxmlformats.org/officeDocument/2006/relationships/hyperlink" Target="https://rootsandshoots.org.au/" TargetMode="External"/><Relationship Id="rId1" Type="http://schemas.openxmlformats.org/officeDocument/2006/relationships/slideLayout" Target="../slideLayouts/slideLayout7.xml"/><Relationship Id="rId6" Type="http://schemas.openxmlformats.org/officeDocument/2006/relationships/hyperlink" Target="https://apac01.safelinks.protection.outlook.com/?url=https://www.coolaustralia.org/unit/roots-shoots-focus-on-consumption-upper-primary/&amp;data=02|01|SSchilte@stcatherines.net.au|b5e639d3ab054f22416108d67784063c|6716e00972df496b97ffd0b0d37d7a3d|0|0|636827806306037758&amp;sdata=Q%2B8uZC092BNdlGWVpKWI3KS4R16NwjW41SpLotICSRI%3D&amp;reserved=0" TargetMode="External"/><Relationship Id="rId5" Type="http://schemas.openxmlformats.org/officeDocument/2006/relationships/hyperlink" Target="https://apac01.safelinks.protection.outlook.com/?url=https://www.coolaustralia.org/unit/roots-shoots-investigating-habitats-lower-primary/&amp;data=02|01|SSchilte@stcatherines.net.au|b5e639d3ab054f22416108d67784063c|6716e00972df496b97ffd0b0d37d7a3d|0|0|636827806306027754&amp;sdata=3StpL8m%2BqEiLHijtwWfY3bXB7%2Ba4M7BL/8O86%2Beq0IE%3D&amp;reserved=0" TargetMode="External"/><Relationship Id="rId4" Type="http://schemas.openxmlformats.org/officeDocument/2006/relationships/hyperlink" Target="https://www.janegoodall.org.au/about-dr-jane-goodall/#eluid1aabb129" TargetMode="External"/><Relationship Id="rId9" Type="http://schemas.openxmlformats.org/officeDocument/2006/relationships/hyperlink" Target="https://www.netflix.com/au/title/8021616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8255" y="925946"/>
            <a:ext cx="8056129" cy="3017981"/>
          </a:xfrm>
        </p:spPr>
        <p:txBody>
          <a:bodyPr>
            <a:normAutofit/>
          </a:bodyPr>
          <a:lstStyle/>
          <a:p>
            <a:r>
              <a:rPr lang="en-AU" i="1" dirty="0">
                <a:latin typeface="Bell MT" panose="02020503060305020303" pitchFamily="18" charset="0"/>
              </a:rPr>
              <a:t>Dr Jane Goodall’s Visit to St Catherine’s School.</a:t>
            </a:r>
            <a:r>
              <a:rPr lang="en-AU" dirty="0"/>
              <a:t/>
            </a:r>
            <a:br>
              <a:rPr lang="en-AU" dirty="0"/>
            </a:br>
            <a:endParaRPr lang="en-AU" dirty="0"/>
          </a:p>
        </p:txBody>
      </p:sp>
      <p:sp>
        <p:nvSpPr>
          <p:cNvPr id="3" name="Subtitle 2"/>
          <p:cNvSpPr>
            <a:spLocks noGrp="1"/>
          </p:cNvSpPr>
          <p:nvPr>
            <p:ph type="subTitle" idx="1"/>
          </p:nvPr>
        </p:nvSpPr>
        <p:spPr/>
        <p:txBody>
          <a:bodyPr>
            <a:normAutofit/>
          </a:bodyPr>
          <a:lstStyle/>
          <a:p>
            <a:r>
              <a:rPr lang="en-AU" sz="3600" dirty="0">
                <a:latin typeface="Bell MT" panose="02020503060305020303" pitchFamily="18" charset="0"/>
              </a:rPr>
              <a:t>May 10</a:t>
            </a:r>
            <a:r>
              <a:rPr lang="en-AU" sz="3600" baseline="30000" dirty="0">
                <a:latin typeface="Bell MT" panose="02020503060305020303" pitchFamily="18" charset="0"/>
              </a:rPr>
              <a:t>th</a:t>
            </a:r>
            <a:r>
              <a:rPr lang="en-AU" sz="3600" dirty="0">
                <a:latin typeface="Bell MT" panose="02020503060305020303" pitchFamily="18" charset="0"/>
              </a:rPr>
              <a:t> 2019   </a:t>
            </a:r>
          </a:p>
        </p:txBody>
      </p:sp>
      <p:pic>
        <p:nvPicPr>
          <p:cNvPr id="1026" name="Picture 2" descr="Image result for jane good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782" y="2601927"/>
            <a:ext cx="3604202" cy="360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33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4487" y="3690020"/>
            <a:ext cx="5415684" cy="3167980"/>
          </a:xfrm>
          <a:prstGeom prst="rect">
            <a:avLst/>
          </a:prstGeom>
        </p:spPr>
      </p:pic>
      <p:sp>
        <p:nvSpPr>
          <p:cNvPr id="3" name="TextBox 2"/>
          <p:cNvSpPr txBox="1"/>
          <p:nvPr/>
        </p:nvSpPr>
        <p:spPr>
          <a:xfrm>
            <a:off x="1431635" y="1089891"/>
            <a:ext cx="10252365" cy="2585323"/>
          </a:xfrm>
          <a:prstGeom prst="rect">
            <a:avLst/>
          </a:prstGeom>
          <a:noFill/>
        </p:spPr>
        <p:txBody>
          <a:bodyPr wrap="square" rtlCol="0">
            <a:spAutoFit/>
          </a:bodyPr>
          <a:lstStyle/>
          <a:p>
            <a:r>
              <a:rPr lang="en-US" altLang="en-US" sz="2400" dirty="0" err="1">
                <a:latin typeface="Calibri" panose="020F0502020204030204" pitchFamily="34" charset="0"/>
                <a:cs typeface="Calibri" panose="020F0502020204030204" pitchFamily="34" charset="0"/>
              </a:rPr>
              <a:t>Dr</a:t>
            </a:r>
            <a:r>
              <a:rPr lang="en-US" altLang="en-US" sz="2400" dirty="0">
                <a:latin typeface="Calibri" panose="020F0502020204030204" pitchFamily="34" charset="0"/>
                <a:cs typeface="Calibri" panose="020F0502020204030204" pitchFamily="34" charset="0"/>
              </a:rPr>
              <a:t> Jane Goodall’s work now revolves around inspiring action on behalf of endangered species and encouraging people to do their part to make the world a better place for animals, people and our shared environment.</a:t>
            </a:r>
          </a:p>
          <a:p>
            <a:endParaRPr lang="en-US" altLang="en-US" sz="2400" dirty="0">
              <a:latin typeface="Calibri" panose="020F0502020204030204" pitchFamily="34" charset="0"/>
              <a:cs typeface="Calibri" panose="020F0502020204030204" pitchFamily="34" charset="0"/>
            </a:endParaRPr>
          </a:p>
          <a:p>
            <a:r>
              <a:rPr lang="en-US" altLang="en-US" sz="2400" dirty="0">
                <a:latin typeface="Calibri" panose="020F0502020204030204" pitchFamily="34" charset="0"/>
                <a:cs typeface="Calibri" panose="020F0502020204030204" pitchFamily="34" charset="0"/>
              </a:rPr>
              <a:t>She is the founder of the Jane Goodall Institute and the Roots &amp; Shoots program, and she has worked extensively on conservation and animal welfare issues.</a:t>
            </a:r>
          </a:p>
          <a:p>
            <a:endParaRPr lang="en-AU" dirty="0"/>
          </a:p>
        </p:txBody>
      </p:sp>
    </p:spTree>
    <p:extLst>
      <p:ext uri="{BB962C8B-B14F-4D97-AF65-F5344CB8AC3E}">
        <p14:creationId xmlns:p14="http://schemas.microsoft.com/office/powerpoint/2010/main" val="199550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6830" y="382979"/>
            <a:ext cx="9710665" cy="5724644"/>
          </a:xfrm>
          <a:prstGeom prst="rect">
            <a:avLst/>
          </a:prstGeom>
          <a:noFill/>
        </p:spPr>
        <p:txBody>
          <a:bodyPr wrap="square" rtlCol="0" anchor="t">
            <a:spAutoFit/>
          </a:bodyPr>
          <a:lstStyle/>
          <a:p>
            <a:r>
              <a:rPr lang="en-AU" sz="2400" dirty="0">
                <a:latin typeface="Calibri" panose="020F0502020204030204" pitchFamily="34" charset="0"/>
                <a:cs typeface="Calibri" panose="020F0502020204030204" pitchFamily="34" charset="0"/>
              </a:rPr>
              <a:t>Dr Jane Goodall is visiting St Catherine’s School on Friday 10</a:t>
            </a:r>
            <a:r>
              <a:rPr lang="en-AU" sz="2400" baseline="30000" dirty="0">
                <a:latin typeface="Calibri" panose="020F0502020204030204" pitchFamily="34" charset="0"/>
                <a:cs typeface="Calibri" panose="020F0502020204030204" pitchFamily="34" charset="0"/>
              </a:rPr>
              <a:t>th</a:t>
            </a:r>
            <a:r>
              <a:rPr lang="en-AU" sz="2400" dirty="0">
                <a:latin typeface="Calibri" panose="020F0502020204030204" pitchFamily="34" charset="0"/>
                <a:cs typeface="Calibri" panose="020F0502020204030204" pitchFamily="34" charset="0"/>
              </a:rPr>
              <a:t> May. We are the only school in Victoria that she is visiting, so are very fortunate.</a:t>
            </a:r>
          </a:p>
          <a:p>
            <a:endParaRPr lang="en-AU" sz="2400" dirty="0">
              <a:latin typeface="Calibri" panose="020F0502020204030204" pitchFamily="34" charset="0"/>
              <a:cs typeface="Calibri" panose="020F0502020204030204" pitchFamily="34" charset="0"/>
            </a:endParaRPr>
          </a:p>
          <a:p>
            <a:r>
              <a:rPr lang="en-AU" sz="2400" dirty="0">
                <a:latin typeface="Calibri"/>
                <a:cs typeface="Calibri"/>
              </a:rPr>
              <a:t>Sarah </a:t>
            </a:r>
            <a:r>
              <a:rPr lang="en-AU" sz="2400" dirty="0" err="1">
                <a:latin typeface="Calibri"/>
                <a:cs typeface="Calibri"/>
              </a:rPr>
              <a:t>Triolo</a:t>
            </a:r>
            <a:r>
              <a:rPr lang="en-AU" sz="2400" dirty="0">
                <a:latin typeface="Calibri"/>
                <a:cs typeface="Calibri"/>
              </a:rPr>
              <a:t> (Charlotte </a:t>
            </a:r>
            <a:r>
              <a:rPr lang="en-AU" sz="2400" dirty="0" err="1">
                <a:latin typeface="Calibri"/>
                <a:cs typeface="Calibri"/>
              </a:rPr>
              <a:t>Triolo's</a:t>
            </a:r>
            <a:r>
              <a:rPr lang="en-AU" sz="2400" dirty="0">
                <a:latin typeface="Calibri"/>
                <a:cs typeface="Calibri"/>
              </a:rPr>
              <a:t> mother 2I) volunteers for the Roots and Shoots foundation as the State Coordinator and has been instrumental in providing us with this opportunity.</a:t>
            </a:r>
          </a:p>
          <a:p>
            <a:endParaRPr lang="en-AU" sz="2400" dirty="0">
              <a:latin typeface="Calibri" panose="020F0502020204030204" pitchFamily="34" charset="0"/>
              <a:cs typeface="Calibri" panose="020F0502020204030204" pitchFamily="34" charset="0"/>
            </a:endParaRPr>
          </a:p>
          <a:p>
            <a:r>
              <a:rPr lang="en-AU" sz="2400" dirty="0">
                <a:latin typeface="Calibri" panose="020F0502020204030204" pitchFamily="34" charset="0"/>
                <a:cs typeface="Calibri" panose="020F0502020204030204" pitchFamily="34" charset="0"/>
              </a:rPr>
              <a:t>Prior to Dr Goodall’s visit (please refer to her as Dr Goodall or Dr Jane) there will be some activities to enhance our students’ understanding of Dr Goodall’s inspirational work.</a:t>
            </a:r>
          </a:p>
          <a:p>
            <a:endParaRPr lang="en-AU" sz="2400" dirty="0">
              <a:latin typeface="Calibri" panose="020F0502020204030204" pitchFamily="34" charset="0"/>
              <a:cs typeface="Calibri" panose="020F0502020204030204" pitchFamily="34" charset="0"/>
            </a:endParaRPr>
          </a:p>
          <a:p>
            <a:endParaRPr lang="en-AU" sz="2400" dirty="0">
              <a:latin typeface="Calibri" panose="020F0502020204030204" pitchFamily="34" charset="0"/>
              <a:cs typeface="Calibri" panose="020F0502020204030204" pitchFamily="34" charset="0"/>
            </a:endParaRPr>
          </a:p>
          <a:p>
            <a:endParaRPr lang="en-AU" sz="2400" dirty="0">
              <a:latin typeface="Calibri" panose="020F0502020204030204" pitchFamily="34" charset="0"/>
              <a:cs typeface="Calibri" panose="020F0502020204030204" pitchFamily="34" charset="0"/>
            </a:endParaRPr>
          </a:p>
          <a:p>
            <a:endParaRPr lang="en-AU" dirty="0"/>
          </a:p>
          <a:p>
            <a:endParaRPr lang="en-AU" dirty="0"/>
          </a:p>
          <a:p>
            <a:endParaRPr lang="en-AU" dirty="0"/>
          </a:p>
        </p:txBody>
      </p:sp>
      <p:pic>
        <p:nvPicPr>
          <p:cNvPr id="6148" name="Picture 4" descr="Image result for roots and sho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422" y="5484714"/>
            <a:ext cx="8441578" cy="137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17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5237" y="1287244"/>
            <a:ext cx="11028218" cy="5078313"/>
          </a:xfrm>
          <a:prstGeom prst="rect">
            <a:avLst/>
          </a:prstGeom>
        </p:spPr>
        <p:txBody>
          <a:bodyPr wrap="square">
            <a:spAutoFit/>
          </a:bodyPr>
          <a:lstStyle/>
          <a:p>
            <a:endParaRPr lang="en-AU" u="sng" dirty="0">
              <a:latin typeface="Calibri" panose="020F0502020204030204" pitchFamily="34" charset="0"/>
              <a:cs typeface="Calibri" panose="020F0502020204030204" pitchFamily="34" charset="0"/>
              <a:hlinkClick r:id="rId2"/>
            </a:endParaRPr>
          </a:p>
          <a:p>
            <a:endParaRPr lang="en-AU" u="sng" dirty="0">
              <a:latin typeface="Calibri" panose="020F0502020204030204" pitchFamily="34" charset="0"/>
              <a:cs typeface="Calibri" panose="020F0502020204030204" pitchFamily="34" charset="0"/>
              <a:hlinkClick r:id="rId2"/>
            </a:endParaRPr>
          </a:p>
          <a:p>
            <a:r>
              <a:rPr lang="en-AU" dirty="0">
                <a:latin typeface="Calibri" panose="020F0502020204030204" pitchFamily="34" charset="0"/>
                <a:cs typeface="Calibri" panose="020F0502020204030204" pitchFamily="34" charset="0"/>
                <a:hlinkClick r:id="rId2"/>
              </a:rPr>
              <a:t>https://rootsandshoots.org.au/</a:t>
            </a:r>
            <a:endParaRPr lang="en-AU"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a:p>
            <a:r>
              <a:rPr lang="en-AU" dirty="0">
                <a:latin typeface="Calibri" panose="020F0502020204030204" pitchFamily="34" charset="0"/>
                <a:cs typeface="Calibri" panose="020F0502020204030204" pitchFamily="34" charset="0"/>
              </a:rPr>
              <a:t>This includes classroom activities linked to the Australian Curriculum</a:t>
            </a:r>
          </a:p>
          <a:p>
            <a:endParaRPr lang="en-AU" dirty="0">
              <a:latin typeface="Calibri" panose="020F0502020204030204" pitchFamily="34" charset="0"/>
              <a:cs typeface="Calibri" panose="020F0502020204030204" pitchFamily="34" charset="0"/>
            </a:endParaRPr>
          </a:p>
          <a:p>
            <a:r>
              <a:rPr lang="en-AU" u="sng" dirty="0">
                <a:latin typeface="Calibri" panose="020F0502020204030204" pitchFamily="34" charset="0"/>
                <a:cs typeface="Calibri" panose="020F0502020204030204" pitchFamily="34" charset="0"/>
                <a:hlinkClick r:id="rId3"/>
              </a:rPr>
              <a:t>www.janegoodall.org.au</a:t>
            </a:r>
            <a:endParaRPr lang="en-AU" u="sng"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a:p>
            <a:r>
              <a:rPr lang="en-AU" dirty="0">
                <a:latin typeface="Calibri" panose="020F0502020204030204" pitchFamily="34" charset="0"/>
                <a:cs typeface="Calibri" panose="020F0502020204030204" pitchFamily="34" charset="0"/>
              </a:rPr>
              <a:t>Timeline of Dr Jane Goodall’s life </a:t>
            </a:r>
          </a:p>
          <a:p>
            <a:r>
              <a:rPr lang="en-AU" dirty="0">
                <a:latin typeface="Calibri" panose="020F0502020204030204" pitchFamily="34" charset="0"/>
                <a:cs typeface="Calibri" panose="020F0502020204030204" pitchFamily="34" charset="0"/>
                <a:hlinkClick r:id="rId4"/>
              </a:rPr>
              <a:t>https://www.janegoodall.org.au/about-dr-jane-goodall/#eluid1aabb129</a:t>
            </a:r>
            <a:endParaRPr lang="en-AU"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a:p>
            <a:r>
              <a:rPr lang="en-AU" dirty="0">
                <a:latin typeface="Calibri" panose="020F0502020204030204" pitchFamily="34" charset="0"/>
                <a:cs typeface="Calibri" panose="020F0502020204030204" pitchFamily="34" charset="0"/>
              </a:rPr>
              <a:t>Roots &amp; Shoots have teamed up with Cool Australia and developed Roots &amp; Shoots lesson plans for the lower primary (</a:t>
            </a:r>
            <a:r>
              <a:rPr lang="en-AU" u="sng" dirty="0">
                <a:latin typeface="Calibri" panose="020F0502020204030204" pitchFamily="34" charset="0"/>
                <a:cs typeface="Calibri" panose="020F0502020204030204" pitchFamily="34" charset="0"/>
                <a:hlinkClick r:id="rId5"/>
              </a:rPr>
              <a:t>https://www.coolaustralia.org/unit/roots-shoots-investigating-habitats-lower-primary/</a:t>
            </a:r>
            <a:r>
              <a:rPr lang="en-AU" dirty="0">
                <a:latin typeface="Calibri" panose="020F0502020204030204" pitchFamily="34" charset="0"/>
                <a:cs typeface="Calibri" panose="020F0502020204030204" pitchFamily="34" charset="0"/>
              </a:rPr>
              <a:t>) and upper primary (</a:t>
            </a:r>
            <a:r>
              <a:rPr lang="en-AU" u="sng" dirty="0">
                <a:latin typeface="Calibri" panose="020F0502020204030204" pitchFamily="34" charset="0"/>
                <a:cs typeface="Calibri" panose="020F0502020204030204" pitchFamily="34" charset="0"/>
                <a:hlinkClick r:id="rId6"/>
              </a:rPr>
              <a:t>https://www.coolaustralia.org/unit/roots-shoots-focus-on-consumption-upper-primary/</a:t>
            </a:r>
            <a:r>
              <a:rPr lang="en-AU" dirty="0">
                <a:latin typeface="Calibri" panose="020F0502020204030204" pitchFamily="34" charset="0"/>
                <a:cs typeface="Calibri" panose="020F0502020204030204" pitchFamily="34" charset="0"/>
              </a:rPr>
              <a:t>) </a:t>
            </a:r>
          </a:p>
          <a:p>
            <a:endParaRPr lang="en-AU" dirty="0">
              <a:latin typeface="Calibri" panose="020F0502020204030204" pitchFamily="34" charset="0"/>
              <a:cs typeface="Calibri" panose="020F0502020204030204" pitchFamily="34" charset="0"/>
            </a:endParaRPr>
          </a:p>
          <a:p>
            <a:r>
              <a:rPr lang="en-AU" dirty="0">
                <a:latin typeface="Calibri" panose="020F0502020204030204" pitchFamily="34" charset="0"/>
                <a:cs typeface="Calibri" panose="020F0502020204030204" pitchFamily="34" charset="0"/>
                <a:hlinkClick r:id="rId7"/>
              </a:rPr>
              <a:t>https://www.facebook.com/aplus/videos/274309656797553/</a:t>
            </a:r>
            <a:endParaRPr lang="en-AU"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a:p>
            <a:r>
              <a:rPr lang="en-AU" dirty="0">
                <a:latin typeface="Calibri" panose="020F0502020204030204" pitchFamily="34" charset="0"/>
                <a:cs typeface="Calibri" panose="020F0502020204030204" pitchFamily="34" charset="0"/>
              </a:rPr>
              <a:t>Books about Jane Goodall – please see Library resources</a:t>
            </a:r>
          </a:p>
        </p:txBody>
      </p:sp>
      <p:sp>
        <p:nvSpPr>
          <p:cNvPr id="4" name="TextBox 3"/>
          <p:cNvSpPr txBox="1"/>
          <p:nvPr/>
        </p:nvSpPr>
        <p:spPr>
          <a:xfrm>
            <a:off x="8807716" y="2953147"/>
            <a:ext cx="5447928" cy="307777"/>
          </a:xfrm>
          <a:prstGeom prst="rect">
            <a:avLst/>
          </a:prstGeom>
          <a:noFill/>
        </p:spPr>
        <p:txBody>
          <a:bodyPr wrap="square" rtlCol="0">
            <a:spAutoFit/>
          </a:bodyPr>
          <a:lstStyle/>
          <a:p>
            <a:r>
              <a:rPr lang="en-AU" sz="1400" dirty="0"/>
              <a:t>Greta Thunberg and Dr Jane</a:t>
            </a:r>
          </a:p>
        </p:txBody>
      </p:sp>
      <p:pic>
        <p:nvPicPr>
          <p:cNvPr id="5" name="Picture 4"/>
          <p:cNvPicPr>
            <a:picLocks noChangeAspect="1"/>
          </p:cNvPicPr>
          <p:nvPr/>
        </p:nvPicPr>
        <p:blipFill>
          <a:blip r:embed="rId8"/>
          <a:stretch>
            <a:fillRect/>
          </a:stretch>
        </p:blipFill>
        <p:spPr>
          <a:xfrm>
            <a:off x="8900080" y="621898"/>
            <a:ext cx="2400300" cy="2157302"/>
          </a:xfrm>
          <a:prstGeom prst="rect">
            <a:avLst/>
          </a:prstGeom>
        </p:spPr>
      </p:pic>
      <p:sp>
        <p:nvSpPr>
          <p:cNvPr id="8" name="TextBox 7"/>
          <p:cNvSpPr txBox="1"/>
          <p:nvPr/>
        </p:nvSpPr>
        <p:spPr>
          <a:xfrm>
            <a:off x="1579418" y="315554"/>
            <a:ext cx="7149912" cy="1661993"/>
          </a:xfrm>
          <a:prstGeom prst="rect">
            <a:avLst/>
          </a:prstGeom>
          <a:noFill/>
        </p:spPr>
        <p:txBody>
          <a:bodyPr wrap="square" rtlCol="0">
            <a:spAutoFit/>
          </a:bodyPr>
          <a:lstStyle/>
          <a:p>
            <a:r>
              <a:rPr lang="en-AU" sz="2400" b="1" dirty="0"/>
              <a:t>RESOURCES</a:t>
            </a:r>
          </a:p>
          <a:p>
            <a:endParaRPr lang="en-AU" sz="2400" dirty="0"/>
          </a:p>
          <a:p>
            <a:r>
              <a:rPr lang="en-AU" dirty="0">
                <a:latin typeface="Calibri" panose="020F0502020204030204" pitchFamily="34" charset="0"/>
                <a:cs typeface="Calibri" panose="020F0502020204030204" pitchFamily="34" charset="0"/>
              </a:rPr>
              <a:t>Highly recommended viewing (some chimp fighting not appropriate for children)- </a:t>
            </a:r>
            <a:r>
              <a:rPr lang="en-AU" dirty="0">
                <a:latin typeface="Calibri" panose="020F0502020204030204" pitchFamily="34" charset="0"/>
                <a:cs typeface="Calibri" panose="020F0502020204030204" pitchFamily="34" charset="0"/>
                <a:hlinkClick r:id="rId9"/>
              </a:rPr>
              <a:t>https://www.netflix.com/au/title/80216161</a:t>
            </a:r>
            <a:endParaRPr lang="en-AU" u="sng"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76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97527" y="-2224454"/>
            <a:ext cx="12700000" cy="749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585B60"/>
                </a:solidFill>
                <a:effectLst/>
                <a:latin typeface="montserratultra_light"/>
              </a:rPr>
              <a:t>About Dr. Jane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9DA6AC"/>
                </a:solidFill>
                <a:effectLst/>
                <a:latin typeface="montserratlight"/>
              </a:rPr>
              <a:t>  </a:t>
            </a:r>
            <a:r>
              <a:rPr kumimoji="0" lang="en-US" altLang="en-US" sz="26500" b="0" i="0" u="none" strike="noStrike" cap="none" normalizeH="0" baseline="0" dirty="0">
                <a:ln>
                  <a:noFill/>
                </a:ln>
                <a:solidFill>
                  <a:srgbClr val="9DA6AC"/>
                </a:solidFill>
                <a:effectLst/>
                <a:latin typeface="montserratlight"/>
              </a:rPr>
              <a:t> </a:t>
            </a:r>
            <a:r>
              <a:rPr kumimoji="0" lang="en-US" altLang="en-US" sz="1000" b="0" i="0" u="none" strike="noStrike" cap="none" normalizeH="0" baseline="0" dirty="0">
                <a:ln>
                  <a:noFill/>
                </a:ln>
                <a:solidFill>
                  <a:srgbClr val="9DA6AC"/>
                </a:solidFill>
                <a:effectLst/>
                <a:latin typeface="montserratlight"/>
              </a:rPr>
              <a:t>                                                                                </a:t>
            </a:r>
            <a:br>
              <a:rPr kumimoji="0" lang="en-US" altLang="en-US" sz="1000" b="0" i="0" u="none" strike="noStrike" cap="none" normalizeH="0" baseline="0" dirty="0">
                <a:ln>
                  <a:noFill/>
                </a:ln>
                <a:solidFill>
                  <a:srgbClr val="9DA6AC"/>
                </a:solidFill>
                <a:effectLst/>
                <a:latin typeface="montserratlight"/>
              </a:rPr>
            </a:br>
            <a:r>
              <a:rPr kumimoji="0" lang="en-US" altLang="en-US" sz="20200" b="0" i="0" u="none" strike="noStrike" cap="none" normalizeH="0" baseline="0" dirty="0">
                <a:ln>
                  <a:noFill/>
                </a:ln>
                <a:solidFill>
                  <a:srgbClr val="9DA6AC"/>
                </a:solidFill>
                <a:effectLst/>
                <a:latin typeface="montserratlight"/>
              </a:rPr>
              <a:t> </a:t>
            </a:r>
            <a:r>
              <a:rPr kumimoji="0" lang="en-US" altLang="en-US" sz="1000" b="0" i="0" u="none" strike="noStrike" cap="none" normalizeH="0" baseline="0" dirty="0">
                <a:ln>
                  <a:noFill/>
                </a:ln>
                <a:solidFill>
                  <a:srgbClr val="9DA6AC"/>
                </a:solidFill>
                <a:effectLst/>
                <a:latin typeface="montserratlight"/>
              </a:rPr>
              <a:t>                                                                                                                                      </a:t>
            </a:r>
          </a:p>
        </p:txBody>
      </p:sp>
      <p:pic>
        <p:nvPicPr>
          <p:cNvPr id="2051" name="Picture 3" descr="about-ja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036" y="4046062"/>
            <a:ext cx="3749964" cy="2527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2546" y="711199"/>
            <a:ext cx="9707418" cy="5816977"/>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800" b="1" dirty="0">
                <a:latin typeface="Calibri" panose="020F0502020204030204" pitchFamily="34" charset="0"/>
                <a:cs typeface="Calibri" panose="020F0502020204030204" pitchFamily="34" charset="0"/>
              </a:rPr>
              <a:t>Background</a:t>
            </a:r>
          </a:p>
          <a:p>
            <a:pPr lvl="0" defTabSz="914400" eaLnBrk="0" fontAlgn="base" hangingPunct="0">
              <a:spcBef>
                <a:spcPct val="0"/>
              </a:spcBef>
              <a:spcAft>
                <a:spcPct val="0"/>
              </a:spcAft>
            </a:pPr>
            <a:endParaRPr lang="en-US" altLang="en-US" sz="2000" dirty="0">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r>
              <a:rPr lang="en-US" altLang="en-US" sz="2000" dirty="0">
                <a:latin typeface="Calibri" panose="020F0502020204030204" pitchFamily="34" charset="0"/>
                <a:cs typeface="Calibri" panose="020F0502020204030204" pitchFamily="34" charset="0"/>
              </a:rPr>
              <a:t>In July 1960, at the age of 26, Jane Goodall travelled with her mother to </a:t>
            </a:r>
            <a:r>
              <a:rPr lang="en-US" altLang="en-US" sz="2000" dirty="0" err="1">
                <a:latin typeface="Calibri" panose="020F0502020204030204" pitchFamily="34" charset="0"/>
                <a:cs typeface="Calibri" panose="020F0502020204030204" pitchFamily="34" charset="0"/>
              </a:rPr>
              <a:t>Gombe</a:t>
            </a:r>
            <a:r>
              <a:rPr lang="en-US" altLang="en-US" sz="2000" dirty="0">
                <a:latin typeface="Calibri" panose="020F0502020204030204" pitchFamily="34" charset="0"/>
                <a:cs typeface="Calibri" panose="020F0502020204030204" pitchFamily="34" charset="0"/>
              </a:rPr>
              <a:t> Stream National Park in what is now Tanzania and courageously entered the mysterious world of wild chimpanzees. She was equipped with little more than a notebook, binoculars, optimism and desire to learn more about these incredible animals.</a:t>
            </a:r>
          </a:p>
          <a:p>
            <a:pPr lvl="0" defTabSz="914400" eaLnBrk="0" fontAlgn="base" hangingPunct="0">
              <a:spcBef>
                <a:spcPct val="0"/>
              </a:spcBef>
              <a:spcAft>
                <a:spcPct val="0"/>
              </a:spcAft>
            </a:pPr>
            <a:endParaRPr lang="en-US" altLang="en-US" sz="2000" dirty="0">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r>
              <a:rPr lang="en-US" altLang="en-US" sz="2000" dirty="0">
                <a:latin typeface="Calibri" panose="020F0502020204030204" pitchFamily="34" charset="0"/>
                <a:cs typeface="Calibri" panose="020F0502020204030204" pitchFamily="34" charset="0"/>
              </a:rPr>
              <a:t>Through patience and persistence, she won the trust of the chimpanzees and eventually learnt more than anyone else on earth ever had about our closest living relatives. The public was fascinated by her findings, which changed the way that we look at evolution and ourselves forever.</a:t>
            </a:r>
          </a:p>
          <a:p>
            <a:pPr lvl="0" defTabSz="914400" eaLnBrk="0" fontAlgn="base" hangingPunct="0">
              <a:spcBef>
                <a:spcPct val="0"/>
              </a:spcBef>
              <a:spcAft>
                <a:spcPct val="0"/>
              </a:spcAft>
            </a:pPr>
            <a:endParaRPr lang="en-US" altLang="en-US" dirty="0">
              <a:latin typeface="montserratlight"/>
            </a:endParaRPr>
          </a:p>
          <a:p>
            <a:pPr lvl="0" defTabSz="914400" eaLnBrk="0" fontAlgn="base" hangingPunct="0">
              <a:spcBef>
                <a:spcPct val="0"/>
              </a:spcBef>
              <a:spcAft>
                <a:spcPct val="0"/>
              </a:spcAft>
            </a:pPr>
            <a:endParaRPr lang="en-US" altLang="en-US" dirty="0">
              <a:latin typeface="montserratlight"/>
            </a:endParaRPr>
          </a:p>
          <a:p>
            <a:pPr lvl="0" defTabSz="914400" eaLnBrk="0" fontAlgn="base" hangingPunct="0">
              <a:spcBef>
                <a:spcPct val="0"/>
              </a:spcBef>
              <a:spcAft>
                <a:spcPct val="0"/>
              </a:spcAft>
            </a:pPr>
            <a:endParaRPr lang="en-US" altLang="en-US" dirty="0">
              <a:latin typeface="montserratlight"/>
            </a:endParaRPr>
          </a:p>
          <a:p>
            <a:pPr lvl="0" defTabSz="914400" eaLnBrk="0" fontAlgn="base" hangingPunct="0">
              <a:spcBef>
                <a:spcPct val="0"/>
              </a:spcBef>
              <a:spcAft>
                <a:spcPct val="0"/>
              </a:spcAft>
            </a:pPr>
            <a:endParaRPr lang="en-US" altLang="en-US" dirty="0">
              <a:latin typeface="montserratlight"/>
            </a:endParaRPr>
          </a:p>
          <a:p>
            <a:pPr lvl="0" defTabSz="914400" eaLnBrk="0" fontAlgn="base" hangingPunct="0">
              <a:spcBef>
                <a:spcPct val="0"/>
              </a:spcBef>
              <a:spcAft>
                <a:spcPct val="0"/>
              </a:spcAft>
            </a:pPr>
            <a:endParaRPr lang="en-US" altLang="en-US" dirty="0">
              <a:latin typeface="montserratlight"/>
            </a:endParaRPr>
          </a:p>
          <a:p>
            <a:pPr lvl="0" defTabSz="914400" eaLnBrk="0" fontAlgn="base" hangingPunct="0">
              <a:spcBef>
                <a:spcPct val="0"/>
              </a:spcBef>
              <a:spcAft>
                <a:spcPct val="0"/>
              </a:spcAft>
            </a:pPr>
            <a:endParaRPr lang="en-US" altLang="en-US" dirty="0">
              <a:latin typeface="montserratlight"/>
            </a:endParaRPr>
          </a:p>
          <a:p>
            <a:pPr lvl="0" defTabSz="914400" eaLnBrk="0" fontAlgn="base" hangingPunct="0">
              <a:spcBef>
                <a:spcPct val="0"/>
              </a:spcBef>
              <a:spcAft>
                <a:spcPct val="0"/>
              </a:spcAft>
            </a:pPr>
            <a:endParaRPr lang="en-US" altLang="en-US" dirty="0">
              <a:latin typeface="montserratlight"/>
            </a:endParaRPr>
          </a:p>
          <a:p>
            <a:pPr lvl="0" defTabSz="914400" eaLnBrk="0" fontAlgn="base" hangingPunct="0">
              <a:spcBef>
                <a:spcPct val="0"/>
              </a:spcBef>
              <a:spcAft>
                <a:spcPct val="0"/>
              </a:spcAft>
            </a:pPr>
            <a:endParaRPr lang="en-US" altLang="en-US" dirty="0">
              <a:latin typeface="montserratlight"/>
            </a:endParaRPr>
          </a:p>
        </p:txBody>
      </p:sp>
    </p:spTree>
    <p:extLst>
      <p:ext uri="{BB962C8B-B14F-4D97-AF65-F5344CB8AC3E}">
        <p14:creationId xmlns:p14="http://schemas.microsoft.com/office/powerpoint/2010/main" val="414535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5156" y="550662"/>
            <a:ext cx="7800846" cy="649408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000" dirty="0">
                <a:latin typeface="Calibri" panose="020F0502020204030204" pitchFamily="34" charset="0"/>
                <a:cs typeface="Calibri" panose="020F0502020204030204" pitchFamily="34" charset="0"/>
              </a:rPr>
              <a:t>As a child living in England, Jane was given a life-like stuffed chimpanzee toy named Jubilee by her father. Her love for the toy sparked her early joy for animals. Today, Jubilee still sits on her dresser in London as a reminder of her desire to explore the unknown. Her love of living creatures was always apparent to everyone around her and since Tarzan was her </a:t>
            </a:r>
            <a:r>
              <a:rPr lang="en-US" altLang="en-US" sz="2000" dirty="0" err="1">
                <a:latin typeface="Calibri" panose="020F0502020204030204" pitchFamily="34" charset="0"/>
                <a:cs typeface="Calibri" panose="020F0502020204030204" pitchFamily="34" charset="0"/>
              </a:rPr>
              <a:t>favourite</a:t>
            </a:r>
            <a:r>
              <a:rPr lang="en-US" altLang="en-US" sz="2000" dirty="0">
                <a:latin typeface="Calibri" panose="020F0502020204030204" pitchFamily="34" charset="0"/>
                <a:cs typeface="Calibri" panose="020F0502020204030204" pitchFamily="34" charset="0"/>
              </a:rPr>
              <a:t> book, it was clear to a young Jane that this was her journey. However in the 1950’s, it was not an easy path to be a girl with a dream to explore, travel and be a scientist. Luckily Jane was determined and worked as a waitress until she had saved enough money for a ticket and off she went to explore the jungles of Africa.</a:t>
            </a:r>
          </a:p>
          <a:p>
            <a:pPr lvl="0" defTabSz="914400" eaLnBrk="0" fontAlgn="base" hangingPunct="0">
              <a:spcBef>
                <a:spcPct val="0"/>
              </a:spcBef>
              <a:spcAft>
                <a:spcPct val="0"/>
              </a:spcAft>
            </a:pPr>
            <a:endParaRPr lang="en-US" altLang="en-US" sz="2000" dirty="0">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r>
              <a:rPr lang="en-US" altLang="en-US" sz="2000" dirty="0">
                <a:latin typeface="Calibri" panose="020F0502020204030204" pitchFamily="34" charset="0"/>
                <a:cs typeface="Calibri" panose="020F0502020204030204" pitchFamily="34" charset="0"/>
              </a:rPr>
              <a:t>The Jane Goodall Institute Australia works to protect the chimpanzees of Africa, their habitat and surrounding communities. They do this through community-</a:t>
            </a:r>
            <a:r>
              <a:rPr lang="en-US" altLang="en-US" sz="2000" dirty="0" err="1">
                <a:latin typeface="Calibri" panose="020F0502020204030204" pitchFamily="34" charset="0"/>
                <a:cs typeface="Calibri" panose="020F0502020204030204" pitchFamily="34" charset="0"/>
              </a:rPr>
              <a:t>centred</a:t>
            </a:r>
            <a:r>
              <a:rPr lang="en-US" altLang="en-US" sz="2000" dirty="0">
                <a:latin typeface="Calibri" panose="020F0502020204030204" pitchFamily="34" charset="0"/>
                <a:cs typeface="Calibri" panose="020F0502020204030204" pitchFamily="34" charset="0"/>
              </a:rPr>
              <a:t> conservation and sanctuaries in our Africa Programs and inspiring young people to make a difference in our Roots &amp; Shoots program.</a:t>
            </a:r>
          </a:p>
          <a:p>
            <a:pPr lvl="0" defTabSz="914400" eaLnBrk="0" fontAlgn="base" hangingPunct="0">
              <a:spcBef>
                <a:spcPct val="0"/>
              </a:spcBef>
              <a:spcAft>
                <a:spcPct val="0"/>
              </a:spcAft>
            </a:pPr>
            <a:r>
              <a:rPr lang="en-US" altLang="en-US" sz="2000" dirty="0">
                <a:latin typeface="Calibri" panose="020F0502020204030204" pitchFamily="34" charset="0"/>
                <a:cs typeface="Calibri" panose="020F0502020204030204" pitchFamily="34" charset="0"/>
              </a:rPr>
              <a:t>Roots &amp; Shoots was started by </a:t>
            </a:r>
            <a:r>
              <a:rPr lang="en-US" altLang="en-US" sz="2000" dirty="0" err="1">
                <a:latin typeface="Calibri" panose="020F0502020204030204" pitchFamily="34" charset="0"/>
                <a:cs typeface="Calibri" panose="020F0502020204030204" pitchFamily="34" charset="0"/>
              </a:rPr>
              <a:t>Dr</a:t>
            </a:r>
            <a:r>
              <a:rPr lang="en-US" altLang="en-US" sz="2000" dirty="0">
                <a:latin typeface="Calibri" panose="020F0502020204030204" pitchFamily="34" charset="0"/>
                <a:cs typeface="Calibri" panose="020F0502020204030204" pitchFamily="34" charset="0"/>
              </a:rPr>
              <a:t> Jane and a group of students in Tanzania in 1991. Today Roots &amp; Shoots has nearly 150,000 members in more than 140 countries.</a:t>
            </a:r>
          </a:p>
          <a:p>
            <a:endParaRPr lang="en-AU" dirty="0"/>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22" y="2098422"/>
            <a:ext cx="3151197" cy="3689927"/>
          </a:xfrm>
          <a:prstGeom prst="rect">
            <a:avLst/>
          </a:prstGeom>
        </p:spPr>
      </p:pic>
      <p:sp>
        <p:nvSpPr>
          <p:cNvPr id="4" name="AutoShape 2" descr="Image result for jane goodall and her toy tarz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40038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8603" y="684341"/>
            <a:ext cx="4530815" cy="5016758"/>
          </a:xfrm>
          <a:prstGeom prst="rect">
            <a:avLst/>
          </a:prstGeom>
        </p:spPr>
        <p:txBody>
          <a:bodyPr wrap="square">
            <a:spAutoFit/>
          </a:bodyPr>
          <a:lstStyle/>
          <a:p>
            <a:pPr lvl="0" defTabSz="914400" eaLnBrk="0" fontAlgn="base" hangingPunct="0">
              <a:spcBef>
                <a:spcPct val="0"/>
              </a:spcBef>
              <a:spcAft>
                <a:spcPct val="0"/>
              </a:spcAft>
            </a:pPr>
            <a:r>
              <a:rPr lang="en-US" altLang="en-US" dirty="0">
                <a:solidFill>
                  <a:srgbClr val="9DA6AC"/>
                </a:solidFill>
                <a:latin typeface="montserratlight"/>
              </a:rPr>
              <a:t> </a:t>
            </a:r>
            <a:r>
              <a:rPr lang="en-US" altLang="en-US" sz="2000" dirty="0" err="1">
                <a:latin typeface="Calibri" panose="020F0502020204030204" pitchFamily="34" charset="0"/>
                <a:cs typeface="Calibri" panose="020F0502020204030204" pitchFamily="34" charset="0"/>
              </a:rPr>
              <a:t>Dr</a:t>
            </a:r>
            <a:r>
              <a:rPr lang="en-US" altLang="en-US" sz="2000" dirty="0">
                <a:latin typeface="Calibri" panose="020F0502020204030204" pitchFamily="34" charset="0"/>
                <a:cs typeface="Calibri" panose="020F0502020204030204" pitchFamily="34" charset="0"/>
              </a:rPr>
              <a:t> Goodall is now 85 years old and with 58 years of experience in studying, living with and fighting for chimpanzees. She now travels more than 300 days a year to educate and speak to people about animal, people and our shared environment.</a:t>
            </a:r>
          </a:p>
          <a:p>
            <a:pPr lvl="0" defTabSz="914400" eaLnBrk="0" fontAlgn="base" hangingPunct="0">
              <a:spcBef>
                <a:spcPct val="0"/>
              </a:spcBef>
              <a:spcAft>
                <a:spcPct val="0"/>
              </a:spcAft>
            </a:pPr>
            <a:endParaRPr lang="en-US" altLang="en-US" sz="2000" dirty="0">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r>
              <a:rPr lang="en-US" altLang="en-US" sz="2000" dirty="0">
                <a:latin typeface="Calibri" panose="020F0502020204030204" pitchFamily="34" charset="0"/>
                <a:cs typeface="Calibri" panose="020F0502020204030204" pitchFamily="34" charset="0"/>
              </a:rPr>
              <a:t>She is now known around the world as a Dame, UN Messenger of Peace, conservationist, primatologist, ethologist, anthropologist and the world’s foremost expert on chimpanzees but she remains at heart a young girl with a dream. </a:t>
            </a:r>
          </a:p>
          <a:p>
            <a:pPr lvl="0" defTabSz="914400" eaLnBrk="0" fontAlgn="base" hangingPunct="0">
              <a:spcBef>
                <a:spcPct val="0"/>
              </a:spcBef>
              <a:spcAft>
                <a:spcPct val="0"/>
              </a:spcAft>
            </a:pPr>
            <a:endParaRPr lang="en-US" altLang="en-US" sz="2000" dirty="0">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endParaRPr lang="en-US" altLang="en-US" sz="2000" dirty="0">
              <a:latin typeface="Calibri" panose="020F0502020204030204" pitchFamily="34" charset="0"/>
              <a:cs typeface="Calibri" panose="020F0502020204030204" pitchFamily="34" charset="0"/>
            </a:endParaRPr>
          </a:p>
        </p:txBody>
      </p:sp>
      <p:pic>
        <p:nvPicPr>
          <p:cNvPr id="3" name="Picture 2" descr="about-ja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273" y="684341"/>
            <a:ext cx="3603048" cy="534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8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5829" y="3918872"/>
            <a:ext cx="9625735" cy="2308324"/>
          </a:xfrm>
          <a:prstGeom prst="rect">
            <a:avLst/>
          </a:prstGeom>
          <a:noFill/>
        </p:spPr>
        <p:txBody>
          <a:bodyPr wrap="square" rtlCol="0">
            <a:spAutoFit/>
          </a:bodyPr>
          <a:lstStyle/>
          <a:p>
            <a:r>
              <a:rPr lang="en-AU" sz="2400" dirty="0"/>
              <a:t>“You cannot get through a single day without having an impact on the world around you. What you do makes a difference, and you have to decide what kind of difference you want to make.”</a:t>
            </a:r>
          </a:p>
          <a:p>
            <a:r>
              <a:rPr lang="en-AU" sz="2400" dirty="0"/>
              <a:t/>
            </a:r>
            <a:br>
              <a:rPr lang="en-AU" sz="2400" dirty="0"/>
            </a:br>
            <a:r>
              <a:rPr lang="en-AU" sz="2400" dirty="0"/>
              <a:t>― </a:t>
            </a:r>
            <a:r>
              <a:rPr lang="en-AU" sz="2400" b="1" dirty="0"/>
              <a:t>Jane Goodall      </a:t>
            </a:r>
            <a:endParaRPr lang="en-AU" sz="2400" dirty="0"/>
          </a:p>
        </p:txBody>
      </p:sp>
      <p:sp>
        <p:nvSpPr>
          <p:cNvPr id="3" name="AutoShape 2" descr="Image result for jane goodall with chim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0"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465" y="449318"/>
            <a:ext cx="4543017" cy="305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77062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53DB124CC58A6428723235E46AF378C" ma:contentTypeVersion="20" ma:contentTypeDescription="Create a new document." ma:contentTypeScope="" ma:versionID="3743ddf2d7b3118e13ad1d9ea3f6f071">
  <xsd:schema xmlns:xsd="http://www.w3.org/2001/XMLSchema" xmlns:xs="http://www.w3.org/2001/XMLSchema" xmlns:p="http://schemas.microsoft.com/office/2006/metadata/properties" xmlns:ns2="2be053b1-8c6f-4248-85d3-6810e66d4dab" xmlns:ns3="317f0f41-29a5-4c78-87dd-05ef3546d1af" targetNamespace="http://schemas.microsoft.com/office/2006/metadata/properties" ma:root="true" ma:fieldsID="47261571bde91610824dc520d73320fc" ns2:_="" ns3:_="">
    <xsd:import namespace="2be053b1-8c6f-4248-85d3-6810e66d4dab"/>
    <xsd:import namespace="317f0f41-29a5-4c78-87dd-05ef3546d1a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053b1-8c6f-4248-85d3-6810e66d4da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7f0f41-29a5-4c78-87dd-05ef3546d1a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2be053b1-8c6f-4248-85d3-6810e66d4dab">ZFUF5TF5Q4ZU-1125386310-4733</_dlc_DocId>
    <_dlc_DocIdUrl xmlns="2be053b1-8c6f-4248-85d3-6810e66d4dab">
      <Url>https://stcatherinesvicedu.sharepoint.com/sites/scsdocs/_layouts/15/DocIdRedir.aspx?ID=ZFUF5TF5Q4ZU-1125386310-4733</Url>
      <Description>ZFUF5TF5Q4ZU-1125386310-4733</Description>
    </_dlc_DocIdUrl>
    <SharedWithUsers xmlns="2be053b1-8c6f-4248-85d3-6810e66d4dab">
      <UserInfo>
        <DisplayName>Sarah Bethune</DisplayName>
        <AccountId>515</AccountId>
        <AccountType/>
      </UserInfo>
    </SharedWithUsers>
  </documentManagement>
</p:properties>
</file>

<file path=customXml/itemProps1.xml><?xml version="1.0" encoding="utf-8"?>
<ds:datastoreItem xmlns:ds="http://schemas.openxmlformats.org/officeDocument/2006/customXml" ds:itemID="{FA7144C4-04B8-4F42-A42D-8216A6204365}">
  <ds:schemaRefs>
    <ds:schemaRef ds:uri="http://schemas.microsoft.com/sharepoint/v3/contenttype/forms"/>
  </ds:schemaRefs>
</ds:datastoreItem>
</file>

<file path=customXml/itemProps2.xml><?xml version="1.0" encoding="utf-8"?>
<ds:datastoreItem xmlns:ds="http://schemas.openxmlformats.org/officeDocument/2006/customXml" ds:itemID="{23A0E395-BA08-48D8-A189-EC4256428E10}">
  <ds:schemaRefs>
    <ds:schemaRef ds:uri="http://schemas.microsoft.com/sharepoint/events"/>
  </ds:schemaRefs>
</ds:datastoreItem>
</file>

<file path=customXml/itemProps3.xml><?xml version="1.0" encoding="utf-8"?>
<ds:datastoreItem xmlns:ds="http://schemas.openxmlformats.org/officeDocument/2006/customXml" ds:itemID="{B7C64FB8-ACB5-4A10-9448-0FDD91663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053b1-8c6f-4248-85d3-6810e66d4dab"/>
    <ds:schemaRef ds:uri="317f0f41-29a5-4c78-87dd-05ef3546d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0AED554-CBB0-480C-A5E3-05213BC47AE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317f0f41-29a5-4c78-87dd-05ef3546d1af"/>
    <ds:schemaRef ds:uri="http://schemas.microsoft.com/office/2006/documentManagement/types"/>
    <ds:schemaRef ds:uri="2be053b1-8c6f-4248-85d3-6810e66d4da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106</TotalTime>
  <Words>555</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Bell MT</vt:lpstr>
      <vt:lpstr>Calibri</vt:lpstr>
      <vt:lpstr>Century Gothic</vt:lpstr>
      <vt:lpstr>montserratlight</vt:lpstr>
      <vt:lpstr>montserratultra_light</vt:lpstr>
      <vt:lpstr>Wingdings 3</vt:lpstr>
      <vt:lpstr>Wisp</vt:lpstr>
      <vt:lpstr>Dr Jane Goodall’s Visit to St Catherine’s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Jane Goodall’s Visit to St Catherine’s School.</dc:title>
  <dc:creator>Simone Schilte</dc:creator>
  <cp:lastModifiedBy>Simone Schilte</cp:lastModifiedBy>
  <cp:revision>70</cp:revision>
  <dcterms:created xsi:type="dcterms:W3CDTF">2019-04-01T06:34:18Z</dcterms:created>
  <dcterms:modified xsi:type="dcterms:W3CDTF">2019-04-23T11:22:12Z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0x010100553DB124CC58A6428723235E46AF378C</vt:lpwstr>
  </property>
  <property fmtid="{D5CDD505-2E9C-101B-9397-08002B2CF9AE}" pid="3" name="_dlc_DocIdItemGuid">
    <vt:lpwstr>a41a4329-3419-49f3-ad2a-3aa7d32eaf90</vt:lpwstr>
  </property>
  <property fmtid="{D5CDD505-2E9C-101B-9397-08002B2CF9AE}" pid="4" name="AuthorIds_UIVersion_2560">
    <vt:lpwstr>147</vt:lpwstr>
  </property>
</Properties>
</file>